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8" r:id="rId4"/>
    <p:sldId id="258" r:id="rId5"/>
    <p:sldId id="275" r:id="rId6"/>
    <p:sldId id="259" r:id="rId7"/>
    <p:sldId id="276" r:id="rId8"/>
    <p:sldId id="278" r:id="rId9"/>
    <p:sldId id="260" r:id="rId10"/>
    <p:sldId id="277" r:id="rId11"/>
    <p:sldId id="261" r:id="rId12"/>
    <p:sldId id="279" r:id="rId13"/>
  </p:sldIdLst>
  <p:sldSz cx="18288000" cy="10287000"/>
  <p:notesSz cx="6858000" cy="9144000"/>
  <p:defaultTextStyle>
    <a:defPPr>
      <a:defRPr lang="pt-BR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  <a:srgbClr val="212121"/>
    <a:srgbClr val="0C0C0C"/>
    <a:srgbClr val="226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-84" y="7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70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9D332-EE32-48BE-912F-07455B0F6951}" type="datetimeFigureOut">
              <a:rPr lang="pt-BR" smtClean="0"/>
              <a:t>01/03/2016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ED04D-B814-43C0-A81C-0016DCC35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067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14821-3FC4-4CB4-A898-3C3F5618A18B}" type="datetimeFigureOut">
              <a:rPr lang="pt-BR" smtClean="0"/>
              <a:t>01/03/2016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4D11D-C27D-4D57-8134-0A9958F02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47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67187"/>
            <a:ext cx="7162800" cy="1952625"/>
          </a:xfrm>
          <a:prstGeom prst="rect">
            <a:avLst/>
          </a:prstGeom>
        </p:spPr>
      </p:pic>
      <p:sp>
        <p:nvSpPr>
          <p:cNvPr id="8" name="CaixaDeTexto 7"/>
          <p:cNvSpPr txBox="1"/>
          <p:nvPr userDrawn="1"/>
        </p:nvSpPr>
        <p:spPr>
          <a:xfrm>
            <a:off x="4962293" y="6119812"/>
            <a:ext cx="83634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 MELHOR PARCEIRA DO MICRO</a:t>
            </a:r>
          </a:p>
          <a:p>
            <a:pPr algn="ctr"/>
            <a:r>
              <a:rPr lang="pt-BR" sz="37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 PEQUENO EMPREENDEDOR</a:t>
            </a:r>
            <a:endParaRPr lang="pt-BR" sz="37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3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io fundo Pipoquei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30" y="0"/>
            <a:ext cx="9103975" cy="97794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10" name="CaixaDeTexto 9"/>
          <p:cNvSpPr txBox="1"/>
          <p:nvPr userDrawn="1"/>
        </p:nvSpPr>
        <p:spPr>
          <a:xfrm>
            <a:off x="131063" y="9688068"/>
            <a:ext cx="897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9074624" y="159381"/>
            <a:ext cx="9012208" cy="2158936"/>
          </a:xfrm>
          <a:prstGeom prst="rect">
            <a:avLst/>
          </a:prstGeom>
        </p:spPr>
        <p:txBody>
          <a:bodyPr anchor="t"/>
          <a:lstStyle>
            <a:lvl1pPr algn="l">
              <a:defRPr sz="4200">
                <a:solidFill>
                  <a:srgbClr val="226AB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9074594" y="2363607"/>
            <a:ext cx="9012238" cy="56154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24242"/>
                </a:solidFill>
              </a:defRPr>
            </a:lvl1pPr>
            <a:lvl2pPr>
              <a:defRPr sz="2800">
                <a:solidFill>
                  <a:srgbClr val="424242"/>
                </a:solidFill>
              </a:defRPr>
            </a:lvl2pPr>
            <a:lvl3pPr>
              <a:defRPr sz="2800">
                <a:solidFill>
                  <a:srgbClr val="424242"/>
                </a:solidFill>
              </a:defRPr>
            </a:lvl3pPr>
            <a:lvl4pPr>
              <a:defRPr sz="2800">
                <a:solidFill>
                  <a:srgbClr val="424242"/>
                </a:solidFill>
              </a:defRPr>
            </a:lvl4pPr>
            <a:lvl5pPr>
              <a:defRPr sz="2800">
                <a:solidFill>
                  <a:srgbClr val="42424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3512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io fundo Fei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02" y="0"/>
            <a:ext cx="9220897" cy="990499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55338" y="146855"/>
            <a:ext cx="9012208" cy="2158936"/>
          </a:xfrm>
          <a:prstGeom prst="rect">
            <a:avLst/>
          </a:prstGeom>
        </p:spPr>
        <p:txBody>
          <a:bodyPr anchor="t"/>
          <a:lstStyle>
            <a:lvl1pPr algn="l">
              <a:defRPr sz="4200">
                <a:solidFill>
                  <a:srgbClr val="226AB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54864" y="2338555"/>
            <a:ext cx="9012238" cy="6528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424242"/>
                </a:solidFill>
              </a:defRPr>
            </a:lvl1pPr>
            <a:lvl2pPr>
              <a:defRPr sz="2800">
                <a:solidFill>
                  <a:srgbClr val="424242"/>
                </a:solidFill>
              </a:defRPr>
            </a:lvl2pPr>
            <a:lvl3pPr>
              <a:defRPr sz="2800">
                <a:solidFill>
                  <a:srgbClr val="424242"/>
                </a:solidFill>
              </a:defRPr>
            </a:lvl3pPr>
            <a:lvl4pPr>
              <a:defRPr sz="2800">
                <a:solidFill>
                  <a:srgbClr val="424242"/>
                </a:solidFill>
              </a:defRPr>
            </a:lvl4pPr>
            <a:lvl5pPr>
              <a:defRPr sz="2800">
                <a:solidFill>
                  <a:srgbClr val="42424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131063" y="9688068"/>
            <a:ext cx="957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6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io fundo Loj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32" y="-26670"/>
            <a:ext cx="9116134" cy="979246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10" name="CaixaDeTexto 9"/>
          <p:cNvSpPr txBox="1"/>
          <p:nvPr userDrawn="1"/>
        </p:nvSpPr>
        <p:spPr>
          <a:xfrm>
            <a:off x="131064" y="9688068"/>
            <a:ext cx="893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9074624" y="159381"/>
            <a:ext cx="9012208" cy="2158936"/>
          </a:xfrm>
          <a:prstGeom prst="rect">
            <a:avLst/>
          </a:prstGeom>
        </p:spPr>
        <p:txBody>
          <a:bodyPr anchor="t"/>
          <a:lstStyle>
            <a:lvl1pPr algn="l">
              <a:defRPr sz="4200">
                <a:solidFill>
                  <a:srgbClr val="226AB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9074594" y="2363607"/>
            <a:ext cx="9012238" cy="546516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24242"/>
                </a:solidFill>
              </a:defRPr>
            </a:lvl1pPr>
            <a:lvl2pPr>
              <a:defRPr sz="2800">
                <a:solidFill>
                  <a:srgbClr val="424242"/>
                </a:solidFill>
              </a:defRPr>
            </a:lvl2pPr>
            <a:lvl3pPr>
              <a:defRPr sz="2800">
                <a:solidFill>
                  <a:srgbClr val="424242"/>
                </a:solidFill>
              </a:defRPr>
            </a:lvl3pPr>
            <a:lvl4pPr>
              <a:defRPr sz="2800">
                <a:solidFill>
                  <a:srgbClr val="424242"/>
                </a:solidFill>
              </a:defRPr>
            </a:lvl4pPr>
            <a:lvl5pPr>
              <a:defRPr sz="2800">
                <a:solidFill>
                  <a:srgbClr val="42424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7473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246132" y="248687"/>
            <a:ext cx="17327493" cy="653858"/>
          </a:xfrm>
          <a:prstGeom prst="rect">
            <a:avLst/>
          </a:prstGeom>
          <a:noFill/>
        </p:spPr>
        <p:txBody>
          <a:bodyPr numCol="2" spcCol="360000"/>
          <a:lstStyle>
            <a:lvl1pPr marL="0" indent="0">
              <a:buNone/>
              <a:defRPr>
                <a:solidFill>
                  <a:srgbClr val="226AB1"/>
                </a:solidFill>
              </a:defRPr>
            </a:lvl1pPr>
            <a:lvl4pPr>
              <a:defRPr/>
            </a:lvl4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131064" y="9688068"/>
            <a:ext cx="970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46132" y="1065966"/>
            <a:ext cx="17327493" cy="737657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>
                <a:solidFill>
                  <a:srgbClr val="424242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6709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e texto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246132" y="248687"/>
            <a:ext cx="17556687" cy="653858"/>
          </a:xfrm>
          <a:prstGeom prst="rect">
            <a:avLst/>
          </a:prstGeom>
          <a:noFill/>
        </p:spPr>
        <p:txBody>
          <a:bodyPr numCol="2" spcCol="360000"/>
          <a:lstStyle>
            <a:lvl1pPr marL="0" indent="0">
              <a:buNone/>
              <a:defRPr>
                <a:solidFill>
                  <a:srgbClr val="226AB1"/>
                </a:solidFill>
              </a:defRPr>
            </a:lvl1pPr>
            <a:lvl4pPr>
              <a:defRPr/>
            </a:lvl4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131064" y="9688068"/>
            <a:ext cx="970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46132" y="1065966"/>
            <a:ext cx="8547139" cy="737657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>
                <a:solidFill>
                  <a:srgbClr val="424242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9255680" y="1065966"/>
            <a:ext cx="8547139" cy="737657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>
                <a:solidFill>
                  <a:srgbClr val="424242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6081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ha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5" y="279330"/>
            <a:ext cx="11027665" cy="36210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800">
                <a:solidFill>
                  <a:srgbClr val="424242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6858000" y="4025399"/>
            <a:ext cx="11064875" cy="41415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2800">
                <a:solidFill>
                  <a:srgbClr val="424242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Espaço Reservado para Imagem 11"/>
          <p:cNvSpPr>
            <a:spLocks noGrp="1"/>
          </p:cNvSpPr>
          <p:nvPr>
            <p:ph type="pic" sz="quarter" idx="11"/>
          </p:nvPr>
        </p:nvSpPr>
        <p:spPr>
          <a:xfrm>
            <a:off x="292100" y="279330"/>
            <a:ext cx="6273292" cy="362108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14" name="Espaço Reservado para Imagem 13"/>
          <p:cNvSpPr>
            <a:spLocks noGrp="1"/>
          </p:cNvSpPr>
          <p:nvPr>
            <p:ph type="pic" sz="quarter" idx="12"/>
          </p:nvPr>
        </p:nvSpPr>
        <p:spPr>
          <a:xfrm>
            <a:off x="292100" y="4025463"/>
            <a:ext cx="6273800" cy="4241641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11" name="CaixaDeTexto 10"/>
          <p:cNvSpPr txBox="1"/>
          <p:nvPr userDrawn="1"/>
        </p:nvSpPr>
        <p:spPr>
          <a:xfrm>
            <a:off x="131063" y="9688068"/>
            <a:ext cx="925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2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de Texto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884961" y="624468"/>
            <a:ext cx="7835294" cy="7943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numCol="2" spcCol="360000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4pPr>
              <a:defRPr/>
            </a:lvl4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9586480" y="624468"/>
            <a:ext cx="7835294" cy="7943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numCol="2" spcCol="360000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4pPr>
              <a:defRPr/>
            </a:lvl4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131064" y="9688068"/>
            <a:ext cx="970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8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de Texto Destaque +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884961" y="2340864"/>
            <a:ext cx="7835294" cy="6277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numCol="2" spcCol="360000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4pPr>
              <a:defRPr/>
            </a:lvl4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9586480" y="2340864"/>
            <a:ext cx="7835294" cy="6277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numCol="2" spcCol="360000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4pPr>
              <a:defRPr/>
            </a:lvl4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128588"/>
            <a:ext cx="7835900" cy="2084387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226AB1"/>
                </a:solidFill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3" hasCustomPrompt="1"/>
          </p:nvPr>
        </p:nvSpPr>
        <p:spPr>
          <a:xfrm>
            <a:off x="9586480" y="128588"/>
            <a:ext cx="7835900" cy="2084387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226AB1"/>
                </a:solidFill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14" name="CaixaDeTexto 13"/>
          <p:cNvSpPr txBox="1"/>
          <p:nvPr userDrawn="1"/>
        </p:nvSpPr>
        <p:spPr>
          <a:xfrm>
            <a:off x="131064" y="9688068"/>
            <a:ext cx="879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5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de imagem +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4"/>
          </p:nvPr>
        </p:nvSpPr>
        <p:spPr>
          <a:xfrm>
            <a:off x="884238" y="2341563"/>
            <a:ext cx="7835900" cy="62137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15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9586119" y="2341563"/>
            <a:ext cx="7835900" cy="62137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128588"/>
            <a:ext cx="7835900" cy="2084387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226AB1"/>
                </a:solidFill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3" hasCustomPrompt="1"/>
          </p:nvPr>
        </p:nvSpPr>
        <p:spPr>
          <a:xfrm>
            <a:off x="9586480" y="128588"/>
            <a:ext cx="7835900" cy="2084387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226AB1"/>
                </a:solidFill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14" name="CaixaDeTexto 13"/>
          <p:cNvSpPr txBox="1"/>
          <p:nvPr userDrawn="1"/>
        </p:nvSpPr>
        <p:spPr>
          <a:xfrm>
            <a:off x="131063" y="9688068"/>
            <a:ext cx="871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9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de imagem +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2"/>
          <p:cNvSpPr>
            <a:spLocks noGrp="1"/>
          </p:cNvSpPr>
          <p:nvPr>
            <p:ph type="pic" sz="quarter" idx="17"/>
          </p:nvPr>
        </p:nvSpPr>
        <p:spPr>
          <a:xfrm>
            <a:off x="11990030" y="2191257"/>
            <a:ext cx="5635593" cy="6301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90030" y="66546"/>
            <a:ext cx="5635593" cy="212471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226AB1"/>
                </a:solidFill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4"/>
          </p:nvPr>
        </p:nvSpPr>
        <p:spPr>
          <a:xfrm>
            <a:off x="268849" y="2191257"/>
            <a:ext cx="5635593" cy="6301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68849" y="66546"/>
            <a:ext cx="5635593" cy="212471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226AB1"/>
                </a:solidFill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14" name="CaixaDeTexto 13"/>
          <p:cNvSpPr txBox="1"/>
          <p:nvPr userDrawn="1"/>
        </p:nvSpPr>
        <p:spPr>
          <a:xfrm>
            <a:off x="131064" y="9688068"/>
            <a:ext cx="917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138989" y="2191257"/>
            <a:ext cx="5635593" cy="6301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138989" y="66546"/>
            <a:ext cx="5635593" cy="212471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226AB1"/>
                </a:solidFill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20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Costure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4" y="1"/>
            <a:ext cx="6261353" cy="1005839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51776" y="547688"/>
            <a:ext cx="9678924" cy="8395896"/>
          </a:xfrm>
          <a:prstGeom prst="rect">
            <a:avLst/>
          </a:prstGeom>
        </p:spPr>
        <p:txBody>
          <a:bodyPr anchor="ctr"/>
          <a:lstStyle>
            <a:lvl1pPr algn="ctr">
              <a:defRPr sz="6800">
                <a:solidFill>
                  <a:srgbClr val="226AB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131063" y="9688068"/>
            <a:ext cx="957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1681"/>
            <a:ext cx="15773400" cy="1208501"/>
          </a:xfrm>
          <a:prstGeom prst="rect">
            <a:avLst/>
          </a:prstGeom>
        </p:spPr>
        <p:txBody>
          <a:bodyPr/>
          <a:lstStyle>
            <a:lvl1pPr algn="ctr">
              <a:defRPr sz="4200" b="1">
                <a:solidFill>
                  <a:srgbClr val="226AB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Espaço Reservado para Mídia 10"/>
          <p:cNvSpPr>
            <a:spLocks noGrp="1"/>
          </p:cNvSpPr>
          <p:nvPr>
            <p:ph type="media" sz="quarter" idx="10"/>
          </p:nvPr>
        </p:nvSpPr>
        <p:spPr>
          <a:xfrm>
            <a:off x="1260475" y="1340286"/>
            <a:ext cx="15773400" cy="755319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no ícone para adicionar mídia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131063" y="9688068"/>
            <a:ext cx="95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3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Comerc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5" y="401384"/>
            <a:ext cx="7038894" cy="9338499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51776" y="547688"/>
            <a:ext cx="9678924" cy="8320739"/>
          </a:xfrm>
          <a:prstGeom prst="rect">
            <a:avLst/>
          </a:prstGeom>
        </p:spPr>
        <p:txBody>
          <a:bodyPr anchor="ctr"/>
          <a:lstStyle>
            <a:lvl1pPr algn="ctr">
              <a:defRPr sz="6800">
                <a:solidFill>
                  <a:srgbClr val="226AB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54864" y="9802368"/>
            <a:ext cx="735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CRESCIMENTO É A NOSSA MARCA NA SUA VIDA.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131063" y="9688068"/>
            <a:ext cx="925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2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Cabeleire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72" y="312993"/>
            <a:ext cx="10406334" cy="93750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7466076" y="547688"/>
            <a:ext cx="9678924" cy="8320739"/>
          </a:xfrm>
          <a:prstGeom prst="rect">
            <a:avLst/>
          </a:prstGeom>
        </p:spPr>
        <p:txBody>
          <a:bodyPr anchor="ctr"/>
          <a:lstStyle>
            <a:lvl1pPr algn="ctr">
              <a:defRPr sz="6800">
                <a:solidFill>
                  <a:srgbClr val="226AB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131063" y="9688068"/>
            <a:ext cx="957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Fei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8" y="342900"/>
            <a:ext cx="7491769" cy="962025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51776" y="547688"/>
            <a:ext cx="9678924" cy="8504872"/>
          </a:xfrm>
          <a:prstGeom prst="rect">
            <a:avLst/>
          </a:prstGeom>
        </p:spPr>
        <p:txBody>
          <a:bodyPr anchor="ctr"/>
          <a:lstStyle>
            <a:lvl1pPr algn="ctr">
              <a:defRPr sz="6800">
                <a:solidFill>
                  <a:srgbClr val="226AB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11" name="CaixaDeTexto 10"/>
          <p:cNvSpPr txBox="1"/>
          <p:nvPr userDrawn="1"/>
        </p:nvSpPr>
        <p:spPr>
          <a:xfrm>
            <a:off x="131063" y="9688068"/>
            <a:ext cx="916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7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Loj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51" y="333423"/>
            <a:ext cx="4733924" cy="951542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51776" y="547688"/>
            <a:ext cx="9678924" cy="8504872"/>
          </a:xfrm>
          <a:prstGeom prst="rect">
            <a:avLst/>
          </a:prstGeom>
        </p:spPr>
        <p:txBody>
          <a:bodyPr anchor="ctr"/>
          <a:lstStyle>
            <a:lvl1pPr algn="ctr">
              <a:defRPr sz="6800">
                <a:solidFill>
                  <a:srgbClr val="226AB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131063" y="9688068"/>
            <a:ext cx="877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8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ipoquei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201168"/>
            <a:ext cx="7242048" cy="96012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51776" y="547688"/>
            <a:ext cx="9678924" cy="8504872"/>
          </a:xfrm>
          <a:prstGeom prst="rect">
            <a:avLst/>
          </a:prstGeom>
        </p:spPr>
        <p:txBody>
          <a:bodyPr anchor="ctr"/>
          <a:lstStyle>
            <a:lvl1pPr algn="ctr">
              <a:defRPr sz="6800">
                <a:solidFill>
                  <a:srgbClr val="226AB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131064" y="9688068"/>
            <a:ext cx="902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7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io fundo cabeleire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33" y="0"/>
            <a:ext cx="9125356" cy="980236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074624" y="159381"/>
            <a:ext cx="9012208" cy="2158936"/>
          </a:xfrm>
          <a:prstGeom prst="rect">
            <a:avLst/>
          </a:prstGeom>
        </p:spPr>
        <p:txBody>
          <a:bodyPr anchor="t"/>
          <a:lstStyle>
            <a:lvl1pPr algn="l">
              <a:defRPr sz="4200">
                <a:solidFill>
                  <a:srgbClr val="226AB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10" name="CaixaDeTexto 9"/>
          <p:cNvSpPr txBox="1"/>
          <p:nvPr userDrawn="1"/>
        </p:nvSpPr>
        <p:spPr>
          <a:xfrm>
            <a:off x="131064" y="9688068"/>
            <a:ext cx="917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9074594" y="2363607"/>
            <a:ext cx="9012238" cy="552779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24242"/>
                </a:solidFill>
              </a:defRPr>
            </a:lvl1pPr>
            <a:lvl2pPr>
              <a:defRPr sz="2800">
                <a:solidFill>
                  <a:srgbClr val="424242"/>
                </a:solidFill>
              </a:defRPr>
            </a:lvl2pPr>
            <a:lvl3pPr>
              <a:defRPr sz="2800">
                <a:solidFill>
                  <a:srgbClr val="424242"/>
                </a:solidFill>
              </a:defRPr>
            </a:lvl3pPr>
            <a:lvl4pPr>
              <a:defRPr sz="2800">
                <a:solidFill>
                  <a:srgbClr val="424242"/>
                </a:solidFill>
              </a:defRPr>
            </a:lvl4pPr>
            <a:lvl5pPr>
              <a:defRPr sz="2800">
                <a:solidFill>
                  <a:srgbClr val="42424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1058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io fundo Costure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698" y="0"/>
            <a:ext cx="9115301" cy="979156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5338" y="146855"/>
            <a:ext cx="9012208" cy="2158936"/>
          </a:xfrm>
          <a:prstGeom prst="rect">
            <a:avLst/>
          </a:prstGeom>
        </p:spPr>
        <p:txBody>
          <a:bodyPr anchor="t"/>
          <a:lstStyle>
            <a:lvl1pPr algn="l">
              <a:defRPr sz="4200">
                <a:solidFill>
                  <a:srgbClr val="226AB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54864" y="2338555"/>
            <a:ext cx="9012238" cy="6528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424242"/>
                </a:solidFill>
              </a:defRPr>
            </a:lvl1pPr>
            <a:lvl2pPr>
              <a:defRPr sz="2800">
                <a:solidFill>
                  <a:srgbClr val="424242"/>
                </a:solidFill>
              </a:defRPr>
            </a:lvl2pPr>
            <a:lvl3pPr>
              <a:defRPr sz="2800">
                <a:solidFill>
                  <a:srgbClr val="424242"/>
                </a:solidFill>
              </a:defRPr>
            </a:lvl3pPr>
            <a:lvl4pPr>
              <a:defRPr sz="2800">
                <a:solidFill>
                  <a:srgbClr val="424242"/>
                </a:solidFill>
              </a:defRPr>
            </a:lvl4pPr>
            <a:lvl5pPr>
              <a:defRPr sz="2800">
                <a:solidFill>
                  <a:srgbClr val="42424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1" y="7442201"/>
            <a:ext cx="18328912" cy="2844800"/>
          </a:xfrm>
          <a:prstGeom prst="rect">
            <a:avLst/>
          </a:prstGeom>
        </p:spPr>
      </p:pic>
      <p:sp>
        <p:nvSpPr>
          <p:cNvPr id="10" name="CaixaDeTexto 9"/>
          <p:cNvSpPr txBox="1"/>
          <p:nvPr userDrawn="1"/>
        </p:nvSpPr>
        <p:spPr>
          <a:xfrm>
            <a:off x="131063" y="9688068"/>
            <a:ext cx="926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MELHOR</a:t>
            </a:r>
            <a:r>
              <a:rPr lang="pt-BR" sz="2400" b="1" baseline="0" dirty="0" smtClean="0">
                <a:solidFill>
                  <a:schemeClr val="bg1"/>
                </a:solidFill>
              </a:rPr>
              <a:t> PARCEIRA DO MICRO E PEQUENO EMPREENDEDOR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9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69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9" r:id="rId7"/>
    <p:sldLayoutId id="2147483676" r:id="rId8"/>
    <p:sldLayoutId id="2147483677" r:id="rId9"/>
    <p:sldLayoutId id="2147483678" r:id="rId10"/>
    <p:sldLayoutId id="2147483680" r:id="rId11"/>
    <p:sldLayoutId id="2147483681" r:id="rId12"/>
    <p:sldLayoutId id="2147483685" r:id="rId13"/>
    <p:sldLayoutId id="2147483686" r:id="rId14"/>
    <p:sldLayoutId id="2147483663" r:id="rId15"/>
    <p:sldLayoutId id="2147483664" r:id="rId16"/>
    <p:sldLayoutId id="2147483682" r:id="rId17"/>
    <p:sldLayoutId id="2147483683" r:id="rId18"/>
    <p:sldLayoutId id="2147483684" r:id="rId19"/>
    <p:sldLayoutId id="2147483665" r:id="rId20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7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Documentação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Clr>
                <a:srgbClr val="333333"/>
              </a:buClr>
              <a:buSzPct val="45000"/>
              <a:buFont typeface="StarSymbol"/>
              <a:buChar char="●"/>
            </a:pPr>
            <a:endParaRPr lang="pt-BR" sz="40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333333"/>
              </a:buClr>
              <a:buSzPct val="45000"/>
              <a:buFont typeface="StarSymbol"/>
              <a:buChar char="●"/>
            </a:pPr>
            <a:r>
              <a:rPr lang="pt-BR" sz="4000" dirty="0" smtClean="0">
                <a:solidFill>
                  <a:schemeClr val="tx1"/>
                </a:solidFill>
              </a:rPr>
              <a:t>RG</a:t>
            </a:r>
            <a:endParaRPr lang="pt-BR" sz="40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333333"/>
              </a:buClr>
              <a:buSzPct val="45000"/>
              <a:buFont typeface="StarSymbol"/>
              <a:buChar char="●"/>
            </a:pPr>
            <a:r>
              <a:rPr lang="pt-BR" sz="4000" dirty="0">
                <a:solidFill>
                  <a:schemeClr val="tx1"/>
                </a:solidFill>
              </a:rPr>
              <a:t>CPF</a:t>
            </a:r>
          </a:p>
          <a:p>
            <a:pPr lvl="0">
              <a:lnSpc>
                <a:spcPct val="150000"/>
              </a:lnSpc>
              <a:buClr>
                <a:srgbClr val="333333"/>
              </a:buClr>
              <a:buSzPct val="45000"/>
              <a:buFont typeface="StarSymbol"/>
              <a:buChar char="●"/>
            </a:pPr>
            <a:r>
              <a:rPr lang="pt-BR" sz="4000" dirty="0">
                <a:solidFill>
                  <a:schemeClr val="tx1"/>
                </a:solidFill>
              </a:rPr>
              <a:t>Comprovante de Residência em nome próprio dos últimos 60 dias</a:t>
            </a:r>
          </a:p>
          <a:p>
            <a:pPr>
              <a:lnSpc>
                <a:spcPct val="150000"/>
              </a:lnSpc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211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Valores e Prazos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5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r>
              <a:rPr lang="pt-BR" dirty="0"/>
              <a:t>DADOS PARA SOLICITAÇÃO DE CONTATO COM </a:t>
            </a:r>
            <a:r>
              <a:rPr lang="pt-BR" dirty="0" smtClean="0"/>
              <a:t>CAIXA CRESCER </a:t>
            </a:r>
          </a:p>
          <a:p>
            <a:r>
              <a:rPr lang="pt-BR" dirty="0" smtClean="0"/>
              <a:t>VIA </a:t>
            </a:r>
            <a:r>
              <a:rPr lang="pt-BR" dirty="0"/>
              <a:t>ALIANÇA EMPREENDEDORA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46132" y="2008094"/>
            <a:ext cx="17327493" cy="643444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smtClean="0"/>
              <a:t>NOME COMPLETO: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smtClean="0"/>
              <a:t>DATA </a:t>
            </a:r>
            <a:r>
              <a:rPr lang="pt-BR" dirty="0"/>
              <a:t>DE </a:t>
            </a:r>
            <a:r>
              <a:rPr lang="pt-BR" dirty="0" smtClean="0"/>
              <a:t>NASCIMENTO: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smtClean="0"/>
              <a:t>CPF: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smtClean="0"/>
              <a:t>ENDEREÇO COMPLETO DO EMPREENDIMENTO: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RUA:                        NÚMERO:                BAIRRO:                         CEP:                         CIDADE/UF: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smtClean="0"/>
              <a:t>EMAIL: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err="1" smtClean="0"/>
              <a:t>TELs</a:t>
            </a:r>
            <a:r>
              <a:rPr lang="pt-BR" dirty="0"/>
              <a:t> </a:t>
            </a:r>
            <a:r>
              <a:rPr lang="pt-BR" dirty="0" smtClean="0"/>
              <a:t>FIXO: </a:t>
            </a:r>
            <a:r>
              <a:rPr lang="pt-BR" dirty="0"/>
              <a:t>  </a:t>
            </a:r>
            <a:r>
              <a:rPr lang="pt-BR" dirty="0" smtClean="0"/>
              <a:t>                       CELULAR: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552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Giro Caixa Orientado</a:t>
            </a:r>
          </a:p>
        </p:txBody>
      </p:sp>
    </p:spTree>
    <p:extLst>
      <p:ext uri="{BB962C8B-B14F-4D97-AF65-F5344CB8AC3E}">
        <p14:creationId xmlns:p14="http://schemas.microsoft.com/office/powerpoint/2010/main" val="35427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O MICROCRÉDITO GIRO </a:t>
            </a:r>
            <a:r>
              <a:rPr lang="pt-BR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CAIXA ORIENTADO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sz="4000" dirty="0" smtClean="0">
              <a:effectLst>
                <a:outerShdw dist="17961" dir="2700000">
                  <a:scrgbClr r="0" g="0" b="0"/>
                </a:outerShdw>
              </a:effectLst>
              <a:latin typeface="Arial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50000"/>
              </a:lnSpc>
            </a:pPr>
            <a:r>
              <a:rPr lang="pt-BR" sz="4000" dirty="0" smtClean="0">
                <a:latin typeface="Arial" pitchFamily="18"/>
                <a:ea typeface="Microsoft YaHei" pitchFamily="2"/>
                <a:cs typeface="Mangal" pitchFamily="2"/>
              </a:rPr>
              <a:t>Modalidade </a:t>
            </a:r>
            <a:r>
              <a:rPr lang="pt-BR" sz="4000" dirty="0">
                <a:latin typeface="Arial" pitchFamily="18"/>
                <a:ea typeface="Microsoft YaHei" pitchFamily="2"/>
                <a:cs typeface="Mangal" pitchFamily="2"/>
              </a:rPr>
              <a:t>de crédito que tem como objetivo apoiar os empreendedores que desejam uma quantia para investir em seu próprio negócio com o objetivo de crescer</a:t>
            </a:r>
            <a:r>
              <a:rPr lang="pt-BR" sz="4000" dirty="0" smtClean="0"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pt-BR" sz="4000" dirty="0" smtClean="0">
                <a:latin typeface="Arial" pitchFamily="18"/>
                <a:ea typeface="Microsoft YaHei" pitchFamily="2"/>
                <a:cs typeface="Mangal" pitchFamily="2"/>
              </a:rPr>
              <a:t>Vale </a:t>
            </a:r>
            <a:r>
              <a:rPr lang="pt-BR" sz="4000" dirty="0">
                <a:latin typeface="Arial" pitchFamily="18"/>
                <a:ea typeface="Microsoft YaHei" pitchFamily="2"/>
                <a:cs typeface="Mangal" pitchFamily="2"/>
              </a:rPr>
              <a:t>destacar que ele não é destinado ao consumo, devendo ser aplicado em compra de matéria-prima para o próprio negócio.</a:t>
            </a:r>
          </a:p>
          <a:p>
            <a:pPr>
              <a:lnSpc>
                <a:spcPct val="150000"/>
              </a:lnSpc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0538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Público Alvo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14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Público Alvo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sz="4000" dirty="0" smtClean="0">
              <a:effectLst>
                <a:outerShdw dist="17961" dir="2700000">
                  <a:scrgbClr r="0" g="0" b="0"/>
                </a:outerShdw>
              </a:effectLst>
              <a:latin typeface="Arial" pitchFamily="18"/>
              <a:ea typeface="Microsoft YaHei" pitchFamily="2"/>
              <a:cs typeface="Mangal" pitchFamily="2"/>
            </a:endParaRPr>
          </a:p>
          <a:p>
            <a:pPr lvl="0">
              <a:buClr>
                <a:srgbClr val="333333"/>
              </a:buClr>
              <a:buSzPct val="45000"/>
              <a:buFont typeface="StarSymbol"/>
              <a:buChar char="●"/>
            </a:pPr>
            <a:r>
              <a:rPr lang="pt-BR" sz="4000" dirty="0"/>
              <a:t>Destinado a Micro Empreendedores que possuam ou não CNPJ ou ME;</a:t>
            </a:r>
          </a:p>
          <a:p>
            <a:pPr lvl="0">
              <a:buClr>
                <a:srgbClr val="333333"/>
              </a:buClr>
              <a:buSzPct val="45000"/>
              <a:buFont typeface="StarSymbol"/>
              <a:buChar char="●"/>
            </a:pPr>
            <a:r>
              <a:rPr lang="pt-BR" sz="4000" dirty="0"/>
              <a:t>Crédito para giro ou para investimento</a:t>
            </a:r>
            <a:r>
              <a:rPr lang="pt-BR" sz="4000" dirty="0" smtClean="0"/>
              <a:t>;</a:t>
            </a:r>
          </a:p>
          <a:p>
            <a:pPr lvl="0">
              <a:buClr>
                <a:srgbClr val="333333"/>
              </a:buClr>
              <a:buSzPct val="45000"/>
              <a:buFont typeface="StarSymbol"/>
              <a:buChar char="●"/>
            </a:pPr>
            <a:endParaRPr lang="pt-BR" sz="4000" dirty="0"/>
          </a:p>
          <a:p>
            <a:pPr lvl="1">
              <a:buClr>
                <a:srgbClr val="333333"/>
              </a:buClr>
              <a:buSzPct val="45000"/>
              <a:buFont typeface="StarSymbol"/>
              <a:buChar char="●"/>
            </a:pPr>
            <a:r>
              <a:rPr lang="pt-BR" sz="4200" dirty="0"/>
              <a:t>Exemplos</a:t>
            </a:r>
            <a:r>
              <a:rPr lang="pt-BR" sz="4200" dirty="0" smtClean="0"/>
              <a:t>:</a:t>
            </a:r>
          </a:p>
          <a:p>
            <a:pPr lvl="2">
              <a:buClr>
                <a:srgbClr val="333333"/>
              </a:buClr>
              <a:buSzPct val="45000"/>
              <a:buFont typeface="StarSymbol"/>
              <a:buChar char="●"/>
            </a:pPr>
            <a:endParaRPr lang="pt-BR" sz="4200" dirty="0"/>
          </a:p>
          <a:p>
            <a:pPr lvl="2">
              <a:buClr>
                <a:srgbClr val="333333"/>
              </a:buClr>
              <a:buSzPct val="45000"/>
              <a:buFont typeface="StarSymbol"/>
              <a:buChar char="●"/>
            </a:pPr>
            <a:r>
              <a:rPr lang="pt-BR" sz="3900" dirty="0" smtClean="0"/>
              <a:t>Vendedores </a:t>
            </a:r>
            <a:r>
              <a:rPr lang="pt-BR" sz="3900" dirty="0"/>
              <a:t>ambulantes, costureiras, boleiras, cabeleireiros, manicures, pintores, vendedores autônomos e pequenos comércios.</a:t>
            </a:r>
          </a:p>
          <a:p>
            <a:pPr>
              <a:lnSpc>
                <a:spcPct val="150000"/>
              </a:lnSpc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2204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93076" y="547688"/>
            <a:ext cx="9678924" cy="8504872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Como contratar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68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Contratação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4000" dirty="0">
                <a:latin typeface="Arial" pitchFamily="18"/>
                <a:ea typeface="Microsoft YaHei" pitchFamily="2"/>
                <a:cs typeface="Mangal" pitchFamily="2"/>
              </a:rPr>
              <a:t>Geralmente, o crédito no mercado é fornecido baseado em garantias, solidez, patrimônio e tradição financeira do cliente. Já na CAIXA CRESCER é levado em conta o Levantamento Sócio Econômico (LSE) do empreendedor, avaliação feita pelo Orientador de Crédito composta por alguns itens de medição da sua capacidade de pagamento</a:t>
            </a:r>
            <a:r>
              <a:rPr lang="pt-BR" sz="4000" dirty="0" smtClean="0"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4000" dirty="0" smtClean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pt-BR" sz="4000" dirty="0">
                <a:latin typeface="Arial" pitchFamily="18"/>
                <a:ea typeface="Microsoft YaHei" pitchFamily="2"/>
                <a:cs typeface="Mangal" pitchFamily="2"/>
              </a:rPr>
              <a:t>Após essa análise inicial, basta apresentar a documentação necessária. Se você tem perfil empreendedor e não tem nenhuma restrição cadastral no SPC ou SERASA, é só escolher se o contrato vai ser feito individualmente.</a:t>
            </a:r>
          </a:p>
          <a:p>
            <a:pPr lvl="0"/>
            <a:endParaRPr lang="pt-BR" sz="4000" dirty="0" smtClean="0">
              <a:effectLst>
                <a:outerShdw dist="17961" dir="2700000">
                  <a:scrgbClr r="0" g="0" b="0"/>
                </a:outerShdw>
              </a:effectLst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642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Condições Comerciais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hangingPunct="0">
              <a:lnSpc>
                <a:spcPct val="150000"/>
              </a:lnSpc>
              <a:spcBef>
                <a:spcPts val="0"/>
              </a:spcBef>
            </a:pPr>
            <a:r>
              <a:rPr lang="pt-BR" sz="4000" dirty="0" smtClean="0">
                <a:latin typeface="Arial" pitchFamily="18"/>
                <a:ea typeface="Microsoft YaHei" pitchFamily="2"/>
                <a:cs typeface="Mangal" pitchFamily="2"/>
              </a:rPr>
              <a:t>• </a:t>
            </a:r>
            <a:r>
              <a:rPr lang="pt-BR" sz="4000" dirty="0">
                <a:latin typeface="Arial" pitchFamily="18"/>
                <a:ea typeface="Microsoft YaHei" pitchFamily="2"/>
                <a:cs typeface="Mangal" pitchFamily="2"/>
              </a:rPr>
              <a:t>Valores entre R$ 300,00 a R$ 15.000,00</a:t>
            </a:r>
          </a:p>
          <a:p>
            <a:pPr lvl="0" algn="just" hangingPunct="0">
              <a:lnSpc>
                <a:spcPct val="150000"/>
              </a:lnSpc>
              <a:spcBef>
                <a:spcPts val="0"/>
              </a:spcBef>
            </a:pPr>
            <a:r>
              <a:rPr lang="pt-BR" sz="4000" dirty="0">
                <a:latin typeface="Arial" pitchFamily="18"/>
                <a:ea typeface="Microsoft YaHei" pitchFamily="2"/>
                <a:cs typeface="Mangal" pitchFamily="2"/>
              </a:rPr>
              <a:t>    • Taxa de juros de 2,95% ao mês.</a:t>
            </a:r>
          </a:p>
          <a:p>
            <a:pPr lvl="0" algn="just" hangingPunct="0">
              <a:lnSpc>
                <a:spcPct val="150000"/>
              </a:lnSpc>
              <a:spcBef>
                <a:spcPts val="0"/>
              </a:spcBef>
            </a:pPr>
            <a:r>
              <a:rPr lang="pt-BR" sz="4000" dirty="0">
                <a:latin typeface="Arial" pitchFamily="18"/>
                <a:ea typeface="Microsoft YaHei" pitchFamily="2"/>
                <a:cs typeface="Mangal" pitchFamily="2"/>
              </a:rPr>
              <a:t>    • Taxa de abertura de crédito – TAC de 3% do valor total, cobrada à vista, </a:t>
            </a:r>
            <a:r>
              <a:rPr lang="pt-BR" sz="4000" dirty="0" smtClean="0">
                <a:latin typeface="Arial" pitchFamily="18"/>
                <a:ea typeface="Microsoft YaHei" pitchFamily="2"/>
                <a:cs typeface="Mangal" pitchFamily="2"/>
              </a:rPr>
              <a:t> na </a:t>
            </a:r>
            <a:r>
              <a:rPr lang="pt-BR" sz="4000" dirty="0">
                <a:latin typeface="Arial" pitchFamily="18"/>
                <a:ea typeface="Microsoft YaHei" pitchFamily="2"/>
                <a:cs typeface="Mangal" pitchFamily="2"/>
              </a:rPr>
              <a:t>hora da liberação do dinheiro (a cobrança da TAC é permitida por legislação específica de microcrédito).</a:t>
            </a:r>
          </a:p>
          <a:p>
            <a:pPr lvl="0" algn="just" hangingPunct="0">
              <a:lnSpc>
                <a:spcPct val="150000"/>
              </a:lnSpc>
              <a:spcBef>
                <a:spcPts val="0"/>
              </a:spcBef>
            </a:pPr>
            <a:r>
              <a:rPr lang="pt-BR" sz="4000" dirty="0">
                <a:latin typeface="Arial" pitchFamily="18"/>
                <a:ea typeface="Microsoft YaHei" pitchFamily="2"/>
                <a:cs typeface="Mangal" pitchFamily="2"/>
              </a:rPr>
              <a:t>    • Prazo Mínimo: 04 meses</a:t>
            </a:r>
          </a:p>
          <a:p>
            <a:pPr lvl="0" algn="just" hangingPunct="0">
              <a:lnSpc>
                <a:spcPct val="150000"/>
              </a:lnSpc>
              <a:spcBef>
                <a:spcPts val="0"/>
              </a:spcBef>
            </a:pPr>
            <a:r>
              <a:rPr lang="pt-BR" sz="4000" dirty="0">
                <a:latin typeface="Arial" pitchFamily="18"/>
                <a:ea typeface="Microsoft YaHei" pitchFamily="2"/>
                <a:cs typeface="Mangal" pitchFamily="2"/>
              </a:rPr>
              <a:t>    • Prazo Máximo: 18 meses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17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Documentação Necessária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7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CAIXA CRESCER">
      <a:dk1>
        <a:srgbClr val="0C0C0C"/>
      </a:dk1>
      <a:lt1>
        <a:srgbClr val="FFFFFF"/>
      </a:lt1>
      <a:dk2>
        <a:srgbClr val="44546A"/>
      </a:dk2>
      <a:lt2>
        <a:srgbClr val="E7E6E6"/>
      </a:lt2>
      <a:accent1>
        <a:srgbClr val="2364A3"/>
      </a:accent1>
      <a:accent2>
        <a:srgbClr val="7BB6EF"/>
      </a:accent2>
      <a:accent3>
        <a:srgbClr val="5C88B2"/>
      </a:accent3>
      <a:accent4>
        <a:srgbClr val="3393EF"/>
      </a:accent4>
      <a:accent5>
        <a:srgbClr val="184570"/>
      </a:accent5>
      <a:accent6>
        <a:srgbClr val="D66E2C"/>
      </a:accent6>
      <a:hlink>
        <a:srgbClr val="0563C1"/>
      </a:hlink>
      <a:folHlink>
        <a:srgbClr val="954F72"/>
      </a:folHlink>
    </a:clrScheme>
    <a:fontScheme name="CAIXA CRESC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delo PPT 2015 [Somente leitura]" id="{24A4F325-4DCF-4D57-A6E0-ED19109894A7}" vid="{A20132E0-A46B-428A-887E-1FA55BFC5A32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PPT 2015</Template>
  <TotalTime>26</TotalTime>
  <Words>318</Words>
  <Application>Microsoft Office PowerPoint</Application>
  <PresentationFormat>Personalizar</PresentationFormat>
  <Paragraphs>44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Giro Caixa Orientado</vt:lpstr>
      <vt:lpstr>Apresentação do PowerPoint</vt:lpstr>
      <vt:lpstr>Público Alvo</vt:lpstr>
      <vt:lpstr>Apresentação do PowerPoint</vt:lpstr>
      <vt:lpstr>Como contratar</vt:lpstr>
      <vt:lpstr>Apresentação do PowerPoint</vt:lpstr>
      <vt:lpstr>Apresentação do PowerPoint</vt:lpstr>
      <vt:lpstr>Documentação Necessária</vt:lpstr>
      <vt:lpstr>Apresentação do PowerPoint</vt:lpstr>
      <vt:lpstr>Valores e Prazos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Andrea Jamett - CAIXA CRESCER DF</dc:creator>
  <cp:lastModifiedBy>Alianca-D</cp:lastModifiedBy>
  <cp:revision>6</cp:revision>
  <dcterms:created xsi:type="dcterms:W3CDTF">2015-12-09T12:26:00Z</dcterms:created>
  <dcterms:modified xsi:type="dcterms:W3CDTF">2016-03-01T14:24:26Z</dcterms:modified>
</cp:coreProperties>
</file>